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77" r:id="rId2"/>
    <p:sldId id="267" r:id="rId3"/>
    <p:sldId id="278" r:id="rId4"/>
    <p:sldId id="290" r:id="rId5"/>
    <p:sldId id="279" r:id="rId6"/>
    <p:sldId id="280" r:id="rId7"/>
    <p:sldId id="287" r:id="rId8"/>
    <p:sldId id="288" r:id="rId9"/>
    <p:sldId id="296" r:id="rId10"/>
    <p:sldId id="289" r:id="rId11"/>
    <p:sldId id="297" r:id="rId12"/>
    <p:sldId id="281" r:id="rId13"/>
    <p:sldId id="282" r:id="rId14"/>
    <p:sldId id="283" r:id="rId15"/>
    <p:sldId id="294" r:id="rId16"/>
    <p:sldId id="291" r:id="rId17"/>
    <p:sldId id="293" r:id="rId18"/>
    <p:sldId id="295" r:id="rId19"/>
    <p:sldId id="285" r:id="rId20"/>
    <p:sldId id="28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14" autoAdjust="0"/>
  </p:normalViewPr>
  <p:slideViewPr>
    <p:cSldViewPr snapToGrid="0">
      <p:cViewPr varScale="1">
        <p:scale>
          <a:sx n="90" d="100"/>
          <a:sy n="90" d="100"/>
        </p:scale>
        <p:origin x="708" y="9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4/14/2018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4/14/2018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4/14/2018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4/14/2018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4/14/2018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4/14/2018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4/14/2018</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4/14/2018</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4/14/2018</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4/14/2018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4/14/2018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4/14/2018</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917" y="265813"/>
            <a:ext cx="11642650" cy="4019107"/>
          </a:xfrm>
        </p:spPr>
        <p:txBody>
          <a:bodyPr>
            <a:normAutofit/>
          </a:bodyPr>
          <a:lstStyle/>
          <a:p>
            <a:pPr algn="ctr"/>
            <a:r>
              <a:rPr lang="en-US" sz="5400" dirty="0"/>
              <a:t>CSC 690 Capstone Project </a:t>
            </a:r>
            <a:br>
              <a:rPr lang="en-US" sz="5400" u="sng" dirty="0"/>
            </a:br>
            <a:br>
              <a:rPr lang="en-US" sz="5400" u="sng" dirty="0"/>
            </a:br>
            <a:r>
              <a:rPr lang="en-US" dirty="0"/>
              <a:t>Stream Real Time Twitter Data &amp; Analysis</a:t>
            </a:r>
          </a:p>
        </p:txBody>
      </p:sp>
      <p:sp>
        <p:nvSpPr>
          <p:cNvPr id="3" name="Subtitle 2"/>
          <p:cNvSpPr>
            <a:spLocks noGrp="1"/>
          </p:cNvSpPr>
          <p:nvPr>
            <p:ph type="subTitle" idx="1"/>
          </p:nvPr>
        </p:nvSpPr>
        <p:spPr>
          <a:xfrm>
            <a:off x="233917" y="5329957"/>
            <a:ext cx="3965943" cy="365760"/>
          </a:xfrm>
        </p:spPr>
        <p:txBody>
          <a:bodyPr>
            <a:normAutofit fontScale="92500"/>
          </a:bodyPr>
          <a:lstStyle/>
          <a:p>
            <a:r>
              <a:rPr lang="en-US" dirty="0"/>
              <a:t>Presented to: Prof. </a:t>
            </a:r>
            <a:r>
              <a:rPr lang="en-US" dirty="0" err="1"/>
              <a:t>alex</a:t>
            </a:r>
            <a:r>
              <a:rPr lang="en-US" dirty="0"/>
              <a:t> WU	</a:t>
            </a:r>
            <a:endParaRPr lang="en-US" dirty="0">
              <a:solidFill>
                <a:schemeClr val="accent1">
                  <a:lumMod val="75000"/>
                </a:schemeClr>
              </a:solidFill>
            </a:endParaRPr>
          </a:p>
        </p:txBody>
      </p:sp>
      <p:sp>
        <p:nvSpPr>
          <p:cNvPr id="4" name="Subtitle 2">
            <a:extLst>
              <a:ext uri="{FF2B5EF4-FFF2-40B4-BE49-F238E27FC236}">
                <a16:creationId xmlns:a16="http://schemas.microsoft.com/office/drawing/2014/main" id="{470FAF1D-BF92-41BE-96B4-7ABA1E3E51E5}"/>
              </a:ext>
            </a:extLst>
          </p:cNvPr>
          <p:cNvSpPr txBox="1">
            <a:spLocks/>
          </p:cNvSpPr>
          <p:nvPr/>
        </p:nvSpPr>
        <p:spPr>
          <a:xfrm>
            <a:off x="7800753" y="5354267"/>
            <a:ext cx="4157330" cy="451110"/>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0"/>
              </a:spcBef>
              <a:buClr>
                <a:schemeClr val="accent1"/>
              </a:buClr>
              <a:buFont typeface="Arial" pitchFamily="34" charset="0"/>
              <a:buNone/>
              <a:defRPr sz="2000" b="1" kern="1200" cap="all" baseline="0">
                <a:solidFill>
                  <a:schemeClr val="accent1">
                    <a:lumMod val="75000"/>
                  </a:schemeClr>
                </a:solidFill>
                <a:effectLst/>
                <a:latin typeface="+mn-lt"/>
                <a:ea typeface="+mn-ea"/>
                <a:cs typeface="+mn-cs"/>
              </a:defRPr>
            </a:lvl1pPr>
            <a:lvl2pPr marL="457200" indent="0" algn="ctr" defTabSz="914400" rtl="0" eaLnBrk="1" latinLnBrk="0" hangingPunct="1">
              <a:lnSpc>
                <a:spcPct val="90000"/>
              </a:lnSpc>
              <a:spcBef>
                <a:spcPts val="1000"/>
              </a:spcBef>
              <a:buClr>
                <a:schemeClr val="accent1"/>
              </a:buClr>
              <a:buFont typeface="Arial"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800"/>
              </a:spcBef>
              <a:buClr>
                <a:schemeClr val="accent1"/>
              </a:buClr>
              <a:buFont typeface="Arial"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800"/>
              </a:spcBef>
              <a:buClr>
                <a:schemeClr val="accent1"/>
              </a:buClr>
              <a:buFont typeface="Arial" pitchFamily="34" charset="0"/>
              <a:buNone/>
              <a:defRPr sz="1600" kern="1200">
                <a:solidFill>
                  <a:schemeClr val="tx1"/>
                </a:solidFill>
                <a:latin typeface="+mn-lt"/>
                <a:ea typeface="+mn-ea"/>
                <a:cs typeface="+mn-cs"/>
              </a:defRPr>
            </a:lvl9pPr>
          </a:lstStyle>
          <a:p>
            <a:r>
              <a:rPr lang="en-US" dirty="0"/>
              <a:t>Presented by: Anu Mehndiratta</a:t>
            </a:r>
          </a:p>
          <a:p>
            <a:r>
              <a:rPr lang="en-US" dirty="0"/>
              <a:t>Student Id:       92336</a:t>
            </a:r>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A394F-8C8D-46EA-9D7A-DC0552AB31CF}"/>
              </a:ext>
            </a:extLst>
          </p:cNvPr>
          <p:cNvSpPr>
            <a:spLocks noGrp="1"/>
          </p:cNvSpPr>
          <p:nvPr>
            <p:ph type="title"/>
          </p:nvPr>
        </p:nvSpPr>
        <p:spPr/>
        <p:txBody>
          <a:bodyPr/>
          <a:lstStyle/>
          <a:p>
            <a:r>
              <a:rPr lang="en-US" dirty="0"/>
              <a:t>Continue..</a:t>
            </a:r>
          </a:p>
        </p:txBody>
      </p:sp>
      <p:pic>
        <p:nvPicPr>
          <p:cNvPr id="5" name="Content Placeholder 4">
            <a:extLst>
              <a:ext uri="{FF2B5EF4-FFF2-40B4-BE49-F238E27FC236}">
                <a16:creationId xmlns:a16="http://schemas.microsoft.com/office/drawing/2014/main" id="{48BCF371-20B1-4E75-B723-7040C175DCBE}"/>
              </a:ext>
            </a:extLst>
          </p:cNvPr>
          <p:cNvPicPr>
            <a:picLocks noGrp="1" noChangeAspect="1"/>
          </p:cNvPicPr>
          <p:nvPr>
            <p:ph idx="1"/>
          </p:nvPr>
        </p:nvPicPr>
        <p:blipFill>
          <a:blip r:embed="rId2"/>
          <a:stretch>
            <a:fillRect/>
          </a:stretch>
        </p:blipFill>
        <p:spPr>
          <a:xfrm>
            <a:off x="3118184" y="1828800"/>
            <a:ext cx="5955631" cy="4114800"/>
          </a:xfrm>
          <a:prstGeom prst="rect">
            <a:avLst/>
          </a:prstGeom>
        </p:spPr>
      </p:pic>
    </p:spTree>
    <p:extLst>
      <p:ext uri="{BB962C8B-B14F-4D97-AF65-F5344CB8AC3E}">
        <p14:creationId xmlns:p14="http://schemas.microsoft.com/office/powerpoint/2010/main" val="7084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C9F6-CD99-4ABB-BEF9-08F9680FC72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ED22823-DC5A-4BCF-9081-E6E958DAF699}"/>
              </a:ext>
            </a:extLst>
          </p:cNvPr>
          <p:cNvPicPr>
            <a:picLocks noGrp="1" noChangeAspect="1"/>
          </p:cNvPicPr>
          <p:nvPr>
            <p:ph idx="1"/>
          </p:nvPr>
        </p:nvPicPr>
        <p:blipFill>
          <a:blip r:embed="rId2"/>
          <a:stretch>
            <a:fillRect/>
          </a:stretch>
        </p:blipFill>
        <p:spPr>
          <a:xfrm>
            <a:off x="2447925" y="2447925"/>
            <a:ext cx="7296150" cy="2876550"/>
          </a:xfrm>
          <a:prstGeom prst="rect">
            <a:avLst/>
          </a:prstGeom>
        </p:spPr>
      </p:pic>
    </p:spTree>
    <p:extLst>
      <p:ext uri="{BB962C8B-B14F-4D97-AF65-F5344CB8AC3E}">
        <p14:creationId xmlns:p14="http://schemas.microsoft.com/office/powerpoint/2010/main" val="408339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0083F-B572-430B-81DD-8B53150A798B}"/>
              </a:ext>
            </a:extLst>
          </p:cNvPr>
          <p:cNvSpPr>
            <a:spLocks noGrp="1"/>
          </p:cNvSpPr>
          <p:nvPr>
            <p:ph type="title"/>
          </p:nvPr>
        </p:nvSpPr>
        <p:spPr>
          <a:xfrm>
            <a:off x="1295400" y="381000"/>
            <a:ext cx="9601200" cy="788581"/>
          </a:xfrm>
        </p:spPr>
        <p:txBody>
          <a:bodyPr/>
          <a:lstStyle/>
          <a:p>
            <a:r>
              <a:rPr lang="en-US" dirty="0"/>
              <a:t>Data cleaning	</a:t>
            </a:r>
          </a:p>
        </p:txBody>
      </p:sp>
      <p:sp>
        <p:nvSpPr>
          <p:cNvPr id="3" name="Content Placeholder 2">
            <a:extLst>
              <a:ext uri="{FF2B5EF4-FFF2-40B4-BE49-F238E27FC236}">
                <a16:creationId xmlns:a16="http://schemas.microsoft.com/office/drawing/2014/main" id="{DDCAF043-3DA1-43E7-9227-BBA63CB14491}"/>
              </a:ext>
            </a:extLst>
          </p:cNvPr>
          <p:cNvSpPr>
            <a:spLocks noGrp="1"/>
          </p:cNvSpPr>
          <p:nvPr>
            <p:ph idx="1"/>
          </p:nvPr>
        </p:nvSpPr>
        <p:spPr>
          <a:xfrm>
            <a:off x="978195" y="1244009"/>
            <a:ext cx="11100391" cy="4944139"/>
          </a:xfrm>
        </p:spPr>
        <p:txBody>
          <a:bodyPr/>
          <a:lstStyle/>
          <a:p>
            <a:r>
              <a:rPr lang="en-US" dirty="0"/>
              <a:t>Data in JSON format</a:t>
            </a:r>
          </a:p>
          <a:p>
            <a:endParaRPr lang="en-US" dirty="0"/>
          </a:p>
        </p:txBody>
      </p:sp>
      <p:pic>
        <p:nvPicPr>
          <p:cNvPr id="4" name="Picture 3">
            <a:extLst>
              <a:ext uri="{FF2B5EF4-FFF2-40B4-BE49-F238E27FC236}">
                <a16:creationId xmlns:a16="http://schemas.microsoft.com/office/drawing/2014/main" id="{241ACCF3-8187-4001-9C22-E2D2E82D4926}"/>
              </a:ext>
            </a:extLst>
          </p:cNvPr>
          <p:cNvPicPr>
            <a:picLocks noChangeAspect="1"/>
          </p:cNvPicPr>
          <p:nvPr/>
        </p:nvPicPr>
        <p:blipFill>
          <a:blip r:embed="rId2"/>
          <a:stretch>
            <a:fillRect/>
          </a:stretch>
        </p:blipFill>
        <p:spPr>
          <a:xfrm>
            <a:off x="1128712" y="1637414"/>
            <a:ext cx="10949874" cy="4550734"/>
          </a:xfrm>
          <a:prstGeom prst="rect">
            <a:avLst/>
          </a:prstGeom>
        </p:spPr>
      </p:pic>
    </p:spTree>
    <p:extLst>
      <p:ext uri="{BB962C8B-B14F-4D97-AF65-F5344CB8AC3E}">
        <p14:creationId xmlns:p14="http://schemas.microsoft.com/office/powerpoint/2010/main" val="15017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CEDF3-3FED-4174-8C7F-66E66943FCB8}"/>
              </a:ext>
            </a:extLst>
          </p:cNvPr>
          <p:cNvSpPr>
            <a:spLocks noGrp="1"/>
          </p:cNvSpPr>
          <p:nvPr>
            <p:ph type="title"/>
          </p:nvPr>
        </p:nvSpPr>
        <p:spPr/>
        <p:txBody>
          <a:bodyPr/>
          <a:lstStyle/>
          <a:p>
            <a:r>
              <a:rPr lang="en-US" dirty="0"/>
              <a:t>Load data in Hive	</a:t>
            </a:r>
          </a:p>
        </p:txBody>
      </p:sp>
      <p:sp>
        <p:nvSpPr>
          <p:cNvPr id="3" name="Content Placeholder 2">
            <a:extLst>
              <a:ext uri="{FF2B5EF4-FFF2-40B4-BE49-F238E27FC236}">
                <a16:creationId xmlns:a16="http://schemas.microsoft.com/office/drawing/2014/main" id="{EFFF2349-BC46-4CAB-930E-2EC94611C2E5}"/>
              </a:ext>
            </a:extLst>
          </p:cNvPr>
          <p:cNvSpPr>
            <a:spLocks noGrp="1"/>
          </p:cNvSpPr>
          <p:nvPr>
            <p:ph idx="1"/>
          </p:nvPr>
        </p:nvSpPr>
        <p:spPr/>
        <p:txBody>
          <a:bodyPr/>
          <a:lstStyle/>
          <a:p>
            <a:r>
              <a:rPr lang="en-US" dirty="0"/>
              <a:t>Create table structure in Hive</a:t>
            </a:r>
          </a:p>
          <a:p>
            <a:r>
              <a:rPr lang="en-US" dirty="0"/>
              <a:t>Three main elements</a:t>
            </a:r>
          </a:p>
          <a:p>
            <a:r>
              <a:rPr lang="en-US" dirty="0"/>
              <a:t>Text : Actual Tweet text.</a:t>
            </a:r>
          </a:p>
          <a:p>
            <a:r>
              <a:rPr lang="en-US" dirty="0"/>
              <a:t>Entity: Hashtag</a:t>
            </a:r>
          </a:p>
          <a:p>
            <a:r>
              <a:rPr lang="en-US" dirty="0"/>
              <a:t>User: User information</a:t>
            </a:r>
          </a:p>
          <a:p>
            <a:r>
              <a:rPr lang="en-US" dirty="0"/>
              <a:t>Gender</a:t>
            </a:r>
          </a:p>
          <a:p>
            <a:r>
              <a:rPr lang="en-US" dirty="0"/>
              <a:t>Tweet Source</a:t>
            </a:r>
          </a:p>
          <a:p>
            <a:r>
              <a:rPr lang="en-US" dirty="0"/>
              <a:t>State</a:t>
            </a:r>
          </a:p>
          <a:p>
            <a:endParaRPr lang="en-US" dirty="0"/>
          </a:p>
          <a:p>
            <a:pPr marL="45720" indent="0">
              <a:buNone/>
            </a:pPr>
            <a:endParaRPr lang="en-US" dirty="0"/>
          </a:p>
        </p:txBody>
      </p:sp>
    </p:spTree>
    <p:extLst>
      <p:ext uri="{BB962C8B-B14F-4D97-AF65-F5344CB8AC3E}">
        <p14:creationId xmlns:p14="http://schemas.microsoft.com/office/powerpoint/2010/main" val="224823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E5A8-97E9-4F41-BE62-7F7650750852}"/>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AD350B03-FB47-4E5D-B639-786F3671D563}"/>
              </a:ext>
            </a:extLst>
          </p:cNvPr>
          <p:cNvSpPr>
            <a:spLocks noGrp="1"/>
          </p:cNvSpPr>
          <p:nvPr>
            <p:ph idx="1"/>
          </p:nvPr>
        </p:nvSpPr>
        <p:spPr/>
        <p:txBody>
          <a:bodyPr/>
          <a:lstStyle/>
          <a:p>
            <a:pPr fontAlgn="base"/>
            <a:r>
              <a:rPr lang="en-US" dirty="0"/>
              <a:t>Top 10  trending hashtags in each State</a:t>
            </a:r>
          </a:p>
          <a:p>
            <a:pPr fontAlgn="base"/>
            <a:r>
              <a:rPr lang="en-US" dirty="0"/>
              <a:t>Tweet from different sources</a:t>
            </a:r>
          </a:p>
          <a:p>
            <a:pPr fontAlgn="base"/>
            <a:r>
              <a:rPr lang="en-US" dirty="0"/>
              <a:t>Most number of user tweeted</a:t>
            </a:r>
          </a:p>
          <a:p>
            <a:pPr fontAlgn="base"/>
            <a:r>
              <a:rPr lang="en-US" dirty="0"/>
              <a:t>Derive sentiment rating</a:t>
            </a:r>
          </a:p>
          <a:p>
            <a:pPr fontAlgn="base"/>
            <a:endParaRPr lang="en-US" dirty="0"/>
          </a:p>
          <a:p>
            <a:endParaRPr lang="en-US" dirty="0"/>
          </a:p>
          <a:p>
            <a:endParaRPr lang="en-US" dirty="0"/>
          </a:p>
        </p:txBody>
      </p:sp>
    </p:spTree>
    <p:extLst>
      <p:ext uri="{BB962C8B-B14F-4D97-AF65-F5344CB8AC3E}">
        <p14:creationId xmlns:p14="http://schemas.microsoft.com/office/powerpoint/2010/main" val="187965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2E31D-3F86-4772-8376-7DA1683F537B}"/>
              </a:ext>
            </a:extLst>
          </p:cNvPr>
          <p:cNvSpPr>
            <a:spLocks noGrp="1"/>
          </p:cNvSpPr>
          <p:nvPr>
            <p:ph type="title"/>
          </p:nvPr>
        </p:nvSpPr>
        <p:spPr/>
        <p:txBody>
          <a:bodyPr/>
          <a:lstStyle/>
          <a:p>
            <a:r>
              <a:rPr lang="en-US" dirty="0"/>
              <a:t>Results</a:t>
            </a:r>
          </a:p>
        </p:txBody>
      </p:sp>
      <p:pic>
        <p:nvPicPr>
          <p:cNvPr id="4" name="Content Placeholder 3">
            <a:extLst>
              <a:ext uri="{FF2B5EF4-FFF2-40B4-BE49-F238E27FC236}">
                <a16:creationId xmlns:a16="http://schemas.microsoft.com/office/drawing/2014/main" id="{2C8F30A2-DA55-4DCB-88D7-6C2B967DC344}"/>
              </a:ext>
            </a:extLst>
          </p:cNvPr>
          <p:cNvPicPr>
            <a:picLocks noGrp="1" noChangeAspect="1"/>
          </p:cNvPicPr>
          <p:nvPr>
            <p:ph idx="1"/>
          </p:nvPr>
        </p:nvPicPr>
        <p:blipFill>
          <a:blip r:embed="rId2"/>
          <a:stretch>
            <a:fillRect/>
          </a:stretch>
        </p:blipFill>
        <p:spPr>
          <a:xfrm>
            <a:off x="2099072" y="1828800"/>
            <a:ext cx="7993856" cy="4114800"/>
          </a:xfrm>
          <a:prstGeom prst="rect">
            <a:avLst/>
          </a:prstGeom>
        </p:spPr>
      </p:pic>
    </p:spTree>
    <p:extLst>
      <p:ext uri="{BB962C8B-B14F-4D97-AF65-F5344CB8AC3E}">
        <p14:creationId xmlns:p14="http://schemas.microsoft.com/office/powerpoint/2010/main" val="139442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E91D-297C-4DCF-8241-06314438A303}"/>
              </a:ext>
            </a:extLst>
          </p:cNvPr>
          <p:cNvSpPr>
            <a:spLocks noGrp="1"/>
          </p:cNvSpPr>
          <p:nvPr>
            <p:ph type="title"/>
          </p:nvPr>
        </p:nvSpPr>
        <p:spPr/>
        <p:txBody>
          <a:bodyPr/>
          <a:lstStyle/>
          <a:p>
            <a:r>
              <a:rPr lang="en-US" dirty="0"/>
              <a:t>Sentiment analysis</a:t>
            </a:r>
          </a:p>
        </p:txBody>
      </p:sp>
      <p:pic>
        <p:nvPicPr>
          <p:cNvPr id="2050" name="Picture 2">
            <a:extLst>
              <a:ext uri="{FF2B5EF4-FFF2-40B4-BE49-F238E27FC236}">
                <a16:creationId xmlns:a16="http://schemas.microsoft.com/office/drawing/2014/main" id="{799E1D58-178B-4FEE-86BE-67DE69E29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58"/>
            <a:ext cx="5943600" cy="401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71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620F-6FD2-4531-910E-7B20A3E94B4B}"/>
              </a:ext>
            </a:extLst>
          </p:cNvPr>
          <p:cNvSpPr>
            <a:spLocks noGrp="1"/>
          </p:cNvSpPr>
          <p:nvPr>
            <p:ph type="title"/>
          </p:nvPr>
        </p:nvSpPr>
        <p:spPr/>
        <p:txBody>
          <a:bodyPr/>
          <a:lstStyle/>
          <a:p>
            <a:r>
              <a:rPr lang="en-US" dirty="0"/>
              <a:t>Top 10 # tags </a:t>
            </a:r>
          </a:p>
        </p:txBody>
      </p:sp>
      <p:pic>
        <p:nvPicPr>
          <p:cNvPr id="3" name="Picture 2">
            <a:extLst>
              <a:ext uri="{FF2B5EF4-FFF2-40B4-BE49-F238E27FC236}">
                <a16:creationId xmlns:a16="http://schemas.microsoft.com/office/drawing/2014/main" id="{8E563473-B399-41E9-83A2-1E9D082DF95B}"/>
              </a:ext>
            </a:extLst>
          </p:cNvPr>
          <p:cNvPicPr>
            <a:picLocks noChangeAspect="1"/>
          </p:cNvPicPr>
          <p:nvPr/>
        </p:nvPicPr>
        <p:blipFill>
          <a:blip r:embed="rId2"/>
          <a:stretch>
            <a:fillRect/>
          </a:stretch>
        </p:blipFill>
        <p:spPr>
          <a:xfrm>
            <a:off x="542925" y="1524000"/>
            <a:ext cx="9601200" cy="4938712"/>
          </a:xfrm>
          <a:prstGeom prst="rect">
            <a:avLst/>
          </a:prstGeom>
        </p:spPr>
      </p:pic>
    </p:spTree>
    <p:extLst>
      <p:ext uri="{BB962C8B-B14F-4D97-AF65-F5344CB8AC3E}">
        <p14:creationId xmlns:p14="http://schemas.microsoft.com/office/powerpoint/2010/main" val="112235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D515-A37B-47F9-8AE9-E35FFF8ED850}"/>
              </a:ext>
            </a:extLst>
          </p:cNvPr>
          <p:cNvSpPr>
            <a:spLocks noGrp="1"/>
          </p:cNvSpPr>
          <p:nvPr>
            <p:ph type="title"/>
          </p:nvPr>
        </p:nvSpPr>
        <p:spPr/>
        <p:txBody>
          <a:bodyPr/>
          <a:lstStyle/>
          <a:p>
            <a:r>
              <a:rPr lang="en-US" dirty="0"/>
              <a:t>Sources of tweet</a:t>
            </a:r>
          </a:p>
        </p:txBody>
      </p:sp>
      <p:pic>
        <p:nvPicPr>
          <p:cNvPr id="4" name="Content Placeholder 3">
            <a:extLst>
              <a:ext uri="{FF2B5EF4-FFF2-40B4-BE49-F238E27FC236}">
                <a16:creationId xmlns:a16="http://schemas.microsoft.com/office/drawing/2014/main" id="{08ED5AD2-788B-41AD-855A-CD04A210572F}"/>
              </a:ext>
            </a:extLst>
          </p:cNvPr>
          <p:cNvPicPr>
            <a:picLocks noGrp="1" noChangeAspect="1"/>
          </p:cNvPicPr>
          <p:nvPr>
            <p:ph idx="1"/>
          </p:nvPr>
        </p:nvPicPr>
        <p:blipFill>
          <a:blip r:embed="rId2"/>
          <a:stretch>
            <a:fillRect/>
          </a:stretch>
        </p:blipFill>
        <p:spPr>
          <a:xfrm>
            <a:off x="1295400" y="2112867"/>
            <a:ext cx="9601200" cy="3546666"/>
          </a:xfrm>
          <a:prstGeom prst="rect">
            <a:avLst/>
          </a:prstGeom>
        </p:spPr>
      </p:pic>
    </p:spTree>
    <p:extLst>
      <p:ext uri="{BB962C8B-B14F-4D97-AF65-F5344CB8AC3E}">
        <p14:creationId xmlns:p14="http://schemas.microsoft.com/office/powerpoint/2010/main" val="148530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9B59-BFE1-4441-BB64-AC124B7BD175}"/>
              </a:ext>
            </a:extLst>
          </p:cNvPr>
          <p:cNvSpPr>
            <a:spLocks noGrp="1"/>
          </p:cNvSpPr>
          <p:nvPr>
            <p:ph type="title"/>
          </p:nvPr>
        </p:nvSpPr>
        <p:spPr/>
        <p:txBody>
          <a:bodyPr/>
          <a:lstStyle/>
          <a:p>
            <a:r>
              <a:rPr lang="en-US" dirty="0"/>
              <a:t>Gantt chart</a:t>
            </a:r>
          </a:p>
        </p:txBody>
      </p:sp>
      <p:pic>
        <p:nvPicPr>
          <p:cNvPr id="4" name="Content Placeholder 3">
            <a:extLst>
              <a:ext uri="{FF2B5EF4-FFF2-40B4-BE49-F238E27FC236}">
                <a16:creationId xmlns:a16="http://schemas.microsoft.com/office/drawing/2014/main" id="{17A38A21-DF5E-4104-9F3C-1A034B9F29AA}"/>
              </a:ext>
            </a:extLst>
          </p:cNvPr>
          <p:cNvPicPr>
            <a:picLocks noGrp="1" noChangeAspect="1"/>
          </p:cNvPicPr>
          <p:nvPr>
            <p:ph idx="1"/>
          </p:nvPr>
        </p:nvPicPr>
        <p:blipFill>
          <a:blip r:embed="rId2"/>
          <a:stretch>
            <a:fillRect/>
          </a:stretch>
        </p:blipFill>
        <p:spPr>
          <a:xfrm>
            <a:off x="934674" y="1524000"/>
            <a:ext cx="9207616" cy="4114800"/>
          </a:xfrm>
          <a:prstGeom prst="rect">
            <a:avLst/>
          </a:prstGeom>
        </p:spPr>
      </p:pic>
    </p:spTree>
    <p:extLst>
      <p:ext uri="{BB962C8B-B14F-4D97-AF65-F5344CB8AC3E}">
        <p14:creationId xmlns:p14="http://schemas.microsoft.com/office/powerpoint/2010/main" val="3533170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Introduction</a:t>
            </a:r>
          </a:p>
          <a:p>
            <a:r>
              <a:rPr lang="en-US" dirty="0"/>
              <a:t>Configuration </a:t>
            </a:r>
          </a:p>
          <a:p>
            <a:r>
              <a:rPr lang="en-US" dirty="0"/>
              <a:t>Real Time Data Streaming.</a:t>
            </a:r>
          </a:p>
          <a:p>
            <a:r>
              <a:rPr lang="en-US" dirty="0"/>
              <a:t>Data Cleaning</a:t>
            </a:r>
          </a:p>
          <a:p>
            <a:r>
              <a:rPr lang="en-US" dirty="0"/>
              <a:t>Load data in Hive</a:t>
            </a:r>
          </a:p>
          <a:p>
            <a:r>
              <a:rPr lang="en-US" dirty="0"/>
              <a:t>Data Sentiment Analysis </a:t>
            </a:r>
          </a:p>
          <a:p>
            <a:r>
              <a:rPr lang="en-US" dirty="0"/>
              <a:t>Data Visualization via Tableau</a:t>
            </a:r>
          </a:p>
          <a:p>
            <a:r>
              <a:rPr lang="en-US" dirty="0"/>
              <a:t>Conclusion &amp; References</a:t>
            </a:r>
          </a:p>
          <a:p>
            <a:endParaRPr lang="en-US" dirty="0"/>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113B-7457-4374-8601-6D20C683567C}"/>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D79E2134-9848-4396-832F-CDAE1474C9E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9873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9B33-2306-46EE-A60A-44FA97DB481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92CEE90-F74E-4102-BEB5-D0F77EEFEAEC}"/>
              </a:ext>
            </a:extLst>
          </p:cNvPr>
          <p:cNvSpPr>
            <a:spLocks noGrp="1"/>
          </p:cNvSpPr>
          <p:nvPr>
            <p:ph idx="1"/>
          </p:nvPr>
        </p:nvSpPr>
        <p:spPr/>
        <p:txBody>
          <a:bodyPr/>
          <a:lstStyle/>
          <a:p>
            <a:r>
              <a:rPr lang="en-US" dirty="0"/>
              <a:t>Social media has become one of the most powerful tools in recent times for marketing and research that help organizations grow their business </a:t>
            </a:r>
          </a:p>
          <a:p>
            <a:r>
              <a:rPr lang="en-US" dirty="0"/>
              <a:t>For this, we need to understand and analyze the data generated in the form of tweets, status updates etc. </a:t>
            </a:r>
          </a:p>
          <a:p>
            <a:r>
              <a:rPr lang="en-US" dirty="0"/>
              <a:t>In my project, I have plan to take real time twitter data with the requisite hashtags and provide useful results in the form of the number of users who tweeted using the hashtag, number of tweets containing media, number of tweets per users(celebrities or non-celebrities) etc. This data can very well be used in various data analysis models. </a:t>
            </a:r>
          </a:p>
        </p:txBody>
      </p:sp>
    </p:spTree>
    <p:extLst>
      <p:ext uri="{BB962C8B-B14F-4D97-AF65-F5344CB8AC3E}">
        <p14:creationId xmlns:p14="http://schemas.microsoft.com/office/powerpoint/2010/main" val="173280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06F8-E7AE-43AB-8E92-20F69BCA48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EB3C51-9ED3-4F31-91C1-208EE6CF0AE9}"/>
              </a:ext>
            </a:extLst>
          </p:cNvPr>
          <p:cNvSpPr>
            <a:spLocks noGrp="1"/>
          </p:cNvSpPr>
          <p:nvPr>
            <p:ph idx="1"/>
          </p:nvPr>
        </p:nvSpPr>
        <p:spPr/>
        <p:txBody>
          <a:bodyPr/>
          <a:lstStyle/>
          <a:p>
            <a:pPr marL="45720" indent="0">
              <a:buNone/>
            </a:pPr>
            <a:r>
              <a:rPr lang="en-US" dirty="0"/>
              <a:t>This project is divided in 6 parts (problems):</a:t>
            </a:r>
          </a:p>
          <a:p>
            <a:r>
              <a:rPr lang="en-US" dirty="0"/>
              <a:t>Get twitter data</a:t>
            </a:r>
          </a:p>
          <a:p>
            <a:r>
              <a:rPr lang="en-US" dirty="0"/>
              <a:t>Clean the Data </a:t>
            </a:r>
          </a:p>
          <a:p>
            <a:r>
              <a:rPr lang="en-US" dirty="0"/>
              <a:t>Load the data into HDFS</a:t>
            </a:r>
          </a:p>
          <a:p>
            <a:r>
              <a:rPr lang="en-US" dirty="0"/>
              <a:t>Convert the JSON data to Structured Data</a:t>
            </a:r>
          </a:p>
          <a:p>
            <a:r>
              <a:rPr lang="en-US" dirty="0"/>
              <a:t>Perform Analysis using Hive</a:t>
            </a:r>
          </a:p>
          <a:p>
            <a:r>
              <a:rPr lang="en-US" dirty="0"/>
              <a:t>Display the Results using </a:t>
            </a:r>
            <a:r>
              <a:rPr lang="en-US" dirty="0" err="1"/>
              <a:t>Tableu</a:t>
            </a:r>
            <a:endParaRPr lang="en-US" dirty="0"/>
          </a:p>
        </p:txBody>
      </p:sp>
    </p:spTree>
    <p:extLst>
      <p:ext uri="{BB962C8B-B14F-4D97-AF65-F5344CB8AC3E}">
        <p14:creationId xmlns:p14="http://schemas.microsoft.com/office/powerpoint/2010/main" val="52217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8AF6-8A94-47E1-9BFE-78D7E09E3784}"/>
              </a:ext>
            </a:extLst>
          </p:cNvPr>
          <p:cNvSpPr>
            <a:spLocks noGrp="1"/>
          </p:cNvSpPr>
          <p:nvPr>
            <p:ph type="title"/>
          </p:nvPr>
        </p:nvSpPr>
        <p:spPr/>
        <p:txBody>
          <a:bodyPr/>
          <a:lstStyle/>
          <a:p>
            <a:r>
              <a:rPr lang="en-US" dirty="0"/>
              <a:t>Configuration</a:t>
            </a:r>
          </a:p>
        </p:txBody>
      </p:sp>
      <p:sp>
        <p:nvSpPr>
          <p:cNvPr id="3" name="Content Placeholder 2">
            <a:extLst>
              <a:ext uri="{FF2B5EF4-FFF2-40B4-BE49-F238E27FC236}">
                <a16:creationId xmlns:a16="http://schemas.microsoft.com/office/drawing/2014/main" id="{2E0EAC86-A6A8-48B8-B931-0B3D0970AAF0}"/>
              </a:ext>
            </a:extLst>
          </p:cNvPr>
          <p:cNvSpPr>
            <a:spLocks noGrp="1"/>
          </p:cNvSpPr>
          <p:nvPr>
            <p:ph idx="1"/>
          </p:nvPr>
        </p:nvSpPr>
        <p:spPr/>
        <p:txBody>
          <a:bodyPr/>
          <a:lstStyle/>
          <a:p>
            <a:r>
              <a:rPr lang="en-US" dirty="0"/>
              <a:t>Create Twitter Application</a:t>
            </a:r>
          </a:p>
          <a:p>
            <a:r>
              <a:rPr lang="en-US" dirty="0"/>
              <a:t>Create my Access token from Twitter site</a:t>
            </a:r>
          </a:p>
          <a:p>
            <a:r>
              <a:rPr lang="en-US" dirty="0"/>
              <a:t>Consumer Key</a:t>
            </a:r>
          </a:p>
          <a:p>
            <a:r>
              <a:rPr lang="en-US" dirty="0"/>
              <a:t>Consumer Secret</a:t>
            </a:r>
          </a:p>
          <a:p>
            <a:r>
              <a:rPr lang="en-US" dirty="0"/>
              <a:t>Access Token</a:t>
            </a:r>
          </a:p>
          <a:p>
            <a:r>
              <a:rPr lang="en-US" dirty="0"/>
              <a:t>Access Token Secret </a:t>
            </a:r>
          </a:p>
          <a:p>
            <a:endParaRPr lang="en-US" dirty="0"/>
          </a:p>
        </p:txBody>
      </p:sp>
    </p:spTree>
    <p:extLst>
      <p:ext uri="{BB962C8B-B14F-4D97-AF65-F5344CB8AC3E}">
        <p14:creationId xmlns:p14="http://schemas.microsoft.com/office/powerpoint/2010/main" val="37200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2E55-497A-44CE-9E01-FAC756E15116}"/>
              </a:ext>
            </a:extLst>
          </p:cNvPr>
          <p:cNvSpPr>
            <a:spLocks noGrp="1"/>
          </p:cNvSpPr>
          <p:nvPr>
            <p:ph type="title"/>
          </p:nvPr>
        </p:nvSpPr>
        <p:spPr/>
        <p:txBody>
          <a:bodyPr/>
          <a:lstStyle/>
          <a:p>
            <a:r>
              <a:rPr lang="en-US" dirty="0"/>
              <a:t>Real Time Data Streaming</a:t>
            </a:r>
          </a:p>
        </p:txBody>
      </p:sp>
      <p:sp>
        <p:nvSpPr>
          <p:cNvPr id="3" name="Content Placeholder 2">
            <a:extLst>
              <a:ext uri="{FF2B5EF4-FFF2-40B4-BE49-F238E27FC236}">
                <a16:creationId xmlns:a16="http://schemas.microsoft.com/office/drawing/2014/main" id="{40582D2F-2460-4F62-B306-0BC3D03A8C87}"/>
              </a:ext>
            </a:extLst>
          </p:cNvPr>
          <p:cNvSpPr>
            <a:spLocks noGrp="1"/>
          </p:cNvSpPr>
          <p:nvPr>
            <p:ph idx="1"/>
          </p:nvPr>
        </p:nvSpPr>
        <p:spPr/>
        <p:txBody>
          <a:bodyPr/>
          <a:lstStyle/>
          <a:p>
            <a:r>
              <a:rPr lang="en-US" dirty="0"/>
              <a:t>After successful connection with Twitter, will extract the real time data using Java program &amp; load the data in HDFS system.</a:t>
            </a:r>
          </a:p>
          <a:p>
            <a:endParaRPr lang="en-US" dirty="0"/>
          </a:p>
          <a:p>
            <a:r>
              <a:rPr lang="en-US" dirty="0"/>
              <a:t>To stream the twitter data we need two jar files from twitter4J.org</a:t>
            </a:r>
          </a:p>
          <a:p>
            <a:r>
              <a:rPr lang="en-US" dirty="0"/>
              <a:t>Twitter Core</a:t>
            </a:r>
          </a:p>
          <a:p>
            <a:r>
              <a:rPr lang="en-US" dirty="0"/>
              <a:t>Twitter Stream</a:t>
            </a:r>
          </a:p>
        </p:txBody>
      </p:sp>
    </p:spTree>
    <p:extLst>
      <p:ext uri="{BB962C8B-B14F-4D97-AF65-F5344CB8AC3E}">
        <p14:creationId xmlns:p14="http://schemas.microsoft.com/office/powerpoint/2010/main" val="164114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6CF7A-EBCF-4883-B566-8D5F4B43DF43}"/>
              </a:ext>
            </a:extLst>
          </p:cNvPr>
          <p:cNvSpPr>
            <a:spLocks noGrp="1"/>
          </p:cNvSpPr>
          <p:nvPr>
            <p:ph type="title"/>
          </p:nvPr>
        </p:nvSpPr>
        <p:spPr/>
        <p:txBody>
          <a:bodyPr/>
          <a:lstStyle/>
          <a:p>
            <a:r>
              <a:rPr lang="en-US" dirty="0"/>
              <a:t>How to </a:t>
            </a:r>
            <a:r>
              <a:rPr lang="en-US" dirty="0" err="1"/>
              <a:t>Straem</a:t>
            </a:r>
            <a:r>
              <a:rPr lang="en-US" dirty="0"/>
              <a:t> twitter data</a:t>
            </a:r>
          </a:p>
        </p:txBody>
      </p:sp>
      <p:sp>
        <p:nvSpPr>
          <p:cNvPr id="5" name="Content Placeholder 4">
            <a:extLst>
              <a:ext uri="{FF2B5EF4-FFF2-40B4-BE49-F238E27FC236}">
                <a16:creationId xmlns:a16="http://schemas.microsoft.com/office/drawing/2014/main" id="{C869DEDA-B01F-4F29-9E50-BF38DEA2531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A86B2A3-9036-4D01-8289-7EFDD6B8F25A}"/>
              </a:ext>
            </a:extLst>
          </p:cNvPr>
          <p:cNvPicPr/>
          <p:nvPr/>
        </p:nvPicPr>
        <p:blipFill>
          <a:blip r:embed="rId2"/>
          <a:stretch>
            <a:fillRect/>
          </a:stretch>
        </p:blipFill>
        <p:spPr>
          <a:xfrm>
            <a:off x="2369288" y="2090102"/>
            <a:ext cx="5943600" cy="3592195"/>
          </a:xfrm>
          <a:prstGeom prst="rect">
            <a:avLst/>
          </a:prstGeom>
        </p:spPr>
      </p:pic>
    </p:spTree>
    <p:extLst>
      <p:ext uri="{BB962C8B-B14F-4D97-AF65-F5344CB8AC3E}">
        <p14:creationId xmlns:p14="http://schemas.microsoft.com/office/powerpoint/2010/main" val="33775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4B96-A742-4284-9086-0B4578BC2B85}"/>
              </a:ext>
            </a:extLst>
          </p:cNvPr>
          <p:cNvSpPr>
            <a:spLocks noGrp="1"/>
          </p:cNvSpPr>
          <p:nvPr>
            <p:ph type="title"/>
          </p:nvPr>
        </p:nvSpPr>
        <p:spPr/>
        <p:txBody>
          <a:bodyPr/>
          <a:lstStyle/>
          <a:p>
            <a:r>
              <a:rPr lang="en-US" dirty="0"/>
              <a:t>Continue…</a:t>
            </a:r>
          </a:p>
        </p:txBody>
      </p:sp>
      <p:sp>
        <p:nvSpPr>
          <p:cNvPr id="5" name="Content Placeholder 4">
            <a:extLst>
              <a:ext uri="{FF2B5EF4-FFF2-40B4-BE49-F238E27FC236}">
                <a16:creationId xmlns:a16="http://schemas.microsoft.com/office/drawing/2014/main" id="{F3401DAB-82BA-4360-BB0E-841F5F0C832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93D9F915-0182-4F00-A65B-F3390AE4EEA5}"/>
              </a:ext>
            </a:extLst>
          </p:cNvPr>
          <p:cNvPicPr/>
          <p:nvPr/>
        </p:nvPicPr>
        <p:blipFill>
          <a:blip r:embed="rId2"/>
          <a:stretch>
            <a:fillRect/>
          </a:stretch>
        </p:blipFill>
        <p:spPr>
          <a:xfrm>
            <a:off x="3124200" y="2314257"/>
            <a:ext cx="5943600" cy="2229485"/>
          </a:xfrm>
          <a:prstGeom prst="rect">
            <a:avLst/>
          </a:prstGeom>
        </p:spPr>
      </p:pic>
    </p:spTree>
    <p:extLst>
      <p:ext uri="{BB962C8B-B14F-4D97-AF65-F5344CB8AC3E}">
        <p14:creationId xmlns:p14="http://schemas.microsoft.com/office/powerpoint/2010/main" val="41642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BD6F-1DED-4356-B448-C752032BDD4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E09701-5E32-4348-A314-455EA0025E6E}"/>
              </a:ext>
            </a:extLst>
          </p:cNvPr>
          <p:cNvPicPr>
            <a:picLocks noGrp="1" noChangeAspect="1"/>
          </p:cNvPicPr>
          <p:nvPr>
            <p:ph idx="1"/>
          </p:nvPr>
        </p:nvPicPr>
        <p:blipFill>
          <a:blip r:embed="rId2"/>
          <a:stretch>
            <a:fillRect/>
          </a:stretch>
        </p:blipFill>
        <p:spPr>
          <a:xfrm>
            <a:off x="2453081" y="1828800"/>
            <a:ext cx="7285838" cy="4114800"/>
          </a:xfrm>
          <a:prstGeom prst="rect">
            <a:avLst/>
          </a:prstGeom>
        </p:spPr>
      </p:pic>
    </p:spTree>
    <p:extLst>
      <p:ext uri="{BB962C8B-B14F-4D97-AF65-F5344CB8AC3E}">
        <p14:creationId xmlns:p14="http://schemas.microsoft.com/office/powerpoint/2010/main" val="148931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669</TotalTime>
  <Words>321</Words>
  <Application>Microsoft Office PowerPoint</Application>
  <PresentationFormat>Widescreen</PresentationFormat>
  <Paragraphs>63</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Cambria</vt:lpstr>
      <vt:lpstr>Red Line Business 16x9</vt:lpstr>
      <vt:lpstr>CSC 690 Capstone Project   Stream Real Time Twitter Data &amp; Analysis</vt:lpstr>
      <vt:lpstr>Agenda</vt:lpstr>
      <vt:lpstr>Introduction</vt:lpstr>
      <vt:lpstr>PowerPoint Presentation</vt:lpstr>
      <vt:lpstr>Configuration</vt:lpstr>
      <vt:lpstr>Real Time Data Streaming</vt:lpstr>
      <vt:lpstr>How to Straem twitter data</vt:lpstr>
      <vt:lpstr>Continue…</vt:lpstr>
      <vt:lpstr>PowerPoint Presentation</vt:lpstr>
      <vt:lpstr>Continue..</vt:lpstr>
      <vt:lpstr>PowerPoint Presentation</vt:lpstr>
      <vt:lpstr>Data cleaning </vt:lpstr>
      <vt:lpstr>Load data in Hive </vt:lpstr>
      <vt:lpstr>Data Analysis</vt:lpstr>
      <vt:lpstr>Results</vt:lpstr>
      <vt:lpstr>Sentiment analysis</vt:lpstr>
      <vt:lpstr>Top 10 # tags </vt:lpstr>
      <vt:lpstr>Sources of tweet</vt:lpstr>
      <vt:lpstr>Gantt chart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690 Capstone Project   Stream Real Time Twitter Data &amp; Analysis</dc:title>
  <dc:creator>Anu</dc:creator>
  <cp:lastModifiedBy>Anu</cp:lastModifiedBy>
  <cp:revision>39</cp:revision>
  <dcterms:created xsi:type="dcterms:W3CDTF">2018-02-17T23:12:00Z</dcterms:created>
  <dcterms:modified xsi:type="dcterms:W3CDTF">2018-04-15T00:18:20Z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